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dec Pro Bold" panose="020B0604020202020204" charset="0"/>
      <p:regular r:id="rId20"/>
    </p:embeddedFont>
    <p:embeddedFont>
      <p:font typeface="Open Sauce" panose="020B0604020202020204" charset="0"/>
      <p:regular r:id="rId21"/>
    </p:embeddedFont>
    <p:embeddedFont>
      <p:font typeface="Open Sauce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9063" y="0"/>
                  </a:moveTo>
                  <a:lnTo>
                    <a:pt x="4265663" y="0"/>
                  </a:lnTo>
                  <a:cubicBezTo>
                    <a:pt x="4268067" y="0"/>
                    <a:pt x="4270372" y="955"/>
                    <a:pt x="4272071" y="2654"/>
                  </a:cubicBezTo>
                  <a:cubicBezTo>
                    <a:pt x="4273771" y="4354"/>
                    <a:pt x="4274726" y="6659"/>
                    <a:pt x="4274726" y="9063"/>
                  </a:cubicBezTo>
                  <a:lnTo>
                    <a:pt x="4274726" y="2158404"/>
                  </a:lnTo>
                  <a:cubicBezTo>
                    <a:pt x="4274726" y="2160807"/>
                    <a:pt x="4273771" y="2163113"/>
                    <a:pt x="4272071" y="2164812"/>
                  </a:cubicBezTo>
                  <a:cubicBezTo>
                    <a:pt x="4270372" y="2166512"/>
                    <a:pt x="4268067" y="2167467"/>
                    <a:pt x="4265663" y="2167467"/>
                  </a:cubicBezTo>
                  <a:lnTo>
                    <a:pt x="9063" y="2167467"/>
                  </a:lnTo>
                  <a:cubicBezTo>
                    <a:pt x="6659" y="2167467"/>
                    <a:pt x="4354" y="2166512"/>
                    <a:pt x="2654" y="2164812"/>
                  </a:cubicBezTo>
                  <a:cubicBezTo>
                    <a:pt x="955" y="2163113"/>
                    <a:pt x="0" y="2160807"/>
                    <a:pt x="0" y="2158404"/>
                  </a:cubicBezTo>
                  <a:lnTo>
                    <a:pt x="0" y="9063"/>
                  </a:lnTo>
                  <a:cubicBezTo>
                    <a:pt x="0" y="6659"/>
                    <a:pt x="955" y="4354"/>
                    <a:pt x="2654" y="2654"/>
                  </a:cubicBezTo>
                  <a:cubicBezTo>
                    <a:pt x="4354" y="955"/>
                    <a:pt x="6659" y="0"/>
                    <a:pt x="90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84C6E"/>
              </a:solidFill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401578" y="2509763"/>
            <a:ext cx="11513365" cy="60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74"/>
              </a:lnSpc>
            </a:pPr>
            <a:r>
              <a:rPr lang="en-US" sz="12811">
                <a:solidFill>
                  <a:srgbClr val="084C6E"/>
                </a:solidFill>
                <a:latin typeface="Codec Pro Bold"/>
              </a:rPr>
              <a:t> SOFWARE ENGINEERING PROJECT</a:t>
            </a:r>
          </a:p>
        </p:txBody>
      </p:sp>
      <p:sp>
        <p:nvSpPr>
          <p:cNvPr id="6" name="Freeform 6"/>
          <p:cNvSpPr/>
          <p:nvPr/>
        </p:nvSpPr>
        <p:spPr>
          <a:xfrm>
            <a:off x="2059408" y="1225269"/>
            <a:ext cx="614087" cy="594839"/>
          </a:xfrm>
          <a:custGeom>
            <a:avLst/>
            <a:gdLst/>
            <a:ahLst/>
            <a:cxnLst/>
            <a:rect l="l" t="t" r="r" b="b"/>
            <a:pathLst>
              <a:path w="614087" h="594839">
                <a:moveTo>
                  <a:pt x="0" y="0"/>
                </a:moveTo>
                <a:lnTo>
                  <a:pt x="614087" y="0"/>
                </a:lnTo>
                <a:lnTo>
                  <a:pt x="614087" y="594838"/>
                </a:lnTo>
                <a:lnTo>
                  <a:pt x="0" y="594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753329" y="1379968"/>
            <a:ext cx="1240428" cy="294111"/>
            <a:chOff x="0" y="0"/>
            <a:chExt cx="1653904" cy="392148"/>
          </a:xfrm>
        </p:grpSpPr>
        <p:grpSp>
          <p:nvGrpSpPr>
            <p:cNvPr id="8" name="Group 8"/>
            <p:cNvGrpSpPr/>
            <p:nvPr/>
          </p:nvGrpSpPr>
          <p:grpSpPr>
            <a:xfrm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0"/>
              <a:ext cx="392148" cy="39214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  <a:ln w="9525" cap="sq">
                <a:solidFill>
                  <a:srgbClr val="000000"/>
                </a:solidFill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</p:grpSp>
      <p:sp>
        <p:nvSpPr>
          <p:cNvPr id="17" name="AutoShape 17"/>
          <p:cNvSpPr/>
          <p:nvPr/>
        </p:nvSpPr>
        <p:spPr>
          <a:xfrm>
            <a:off x="1247028" y="1965559"/>
            <a:ext cx="15822467" cy="0"/>
          </a:xfrm>
          <a:prstGeom prst="line">
            <a:avLst/>
          </a:prstGeom>
          <a:ln w="28575" cap="flat">
            <a:solidFill>
              <a:srgbClr val="084C6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6349806" y="1225269"/>
            <a:ext cx="603509" cy="603509"/>
          </a:xfrm>
          <a:custGeom>
            <a:avLst/>
            <a:gdLst/>
            <a:ahLst/>
            <a:cxnLst/>
            <a:rect l="l" t="t" r="r" b="b"/>
            <a:pathLst>
              <a:path w="603509" h="603509">
                <a:moveTo>
                  <a:pt x="0" y="0"/>
                </a:moveTo>
                <a:lnTo>
                  <a:pt x="603510" y="0"/>
                </a:lnTo>
                <a:lnTo>
                  <a:pt x="603510" y="603509"/>
                </a:lnTo>
                <a:lnTo>
                  <a:pt x="0" y="603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1255632" y="1225269"/>
            <a:ext cx="603509" cy="603509"/>
          </a:xfrm>
          <a:custGeom>
            <a:avLst/>
            <a:gdLst/>
            <a:ahLst/>
            <a:cxnLst/>
            <a:rect l="l" t="t" r="r" b="b"/>
            <a:pathLst>
              <a:path w="603509" h="603509">
                <a:moveTo>
                  <a:pt x="603509" y="0"/>
                </a:moveTo>
                <a:lnTo>
                  <a:pt x="0" y="0"/>
                </a:lnTo>
                <a:lnTo>
                  <a:pt x="0" y="603509"/>
                </a:lnTo>
                <a:lnTo>
                  <a:pt x="603509" y="603509"/>
                </a:lnTo>
                <a:lnTo>
                  <a:pt x="6035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1963" y="1028700"/>
            <a:ext cx="14904073" cy="9000663"/>
          </a:xfrm>
          <a:custGeom>
            <a:avLst/>
            <a:gdLst/>
            <a:ahLst/>
            <a:cxnLst/>
            <a:rect l="l" t="t" r="r" b="b"/>
            <a:pathLst>
              <a:path w="14904073" h="9000663">
                <a:moveTo>
                  <a:pt x="0" y="0"/>
                </a:moveTo>
                <a:lnTo>
                  <a:pt x="14904074" y="0"/>
                </a:lnTo>
                <a:lnTo>
                  <a:pt x="14904074" y="9000663"/>
                </a:lnTo>
                <a:lnTo>
                  <a:pt x="0" y="90006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97654" y="73461"/>
            <a:ext cx="11492693" cy="95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14"/>
              </a:lnSpc>
              <a:spcBef>
                <a:spcPct val="0"/>
              </a:spcBef>
            </a:pPr>
            <a:r>
              <a:rPr lang="en-US" sz="5678">
                <a:solidFill>
                  <a:srgbClr val="084C6E"/>
                </a:solidFill>
                <a:latin typeface="Codec Pro Bold"/>
              </a:rPr>
              <a:t>ACTIVECOLLAB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6009" y="1028700"/>
            <a:ext cx="15635982" cy="8770809"/>
          </a:xfrm>
          <a:custGeom>
            <a:avLst/>
            <a:gdLst/>
            <a:ahLst/>
            <a:cxnLst/>
            <a:rect l="l" t="t" r="r" b="b"/>
            <a:pathLst>
              <a:path w="15635982" h="8770809">
                <a:moveTo>
                  <a:pt x="0" y="0"/>
                </a:moveTo>
                <a:lnTo>
                  <a:pt x="15635982" y="0"/>
                </a:lnTo>
                <a:lnTo>
                  <a:pt x="15635982" y="8770809"/>
                </a:lnTo>
                <a:lnTo>
                  <a:pt x="0" y="8770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97654" y="73461"/>
            <a:ext cx="11492693" cy="95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14"/>
              </a:lnSpc>
              <a:spcBef>
                <a:spcPct val="0"/>
              </a:spcBef>
            </a:pPr>
            <a:r>
              <a:rPr lang="en-US" sz="5678">
                <a:solidFill>
                  <a:srgbClr val="084C6E"/>
                </a:solidFill>
                <a:latin typeface="Codec Pro Bold"/>
              </a:rPr>
              <a:t>MANICTIME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70916" y="1028700"/>
            <a:ext cx="13346168" cy="9043937"/>
          </a:xfrm>
          <a:custGeom>
            <a:avLst/>
            <a:gdLst/>
            <a:ahLst/>
            <a:cxnLst/>
            <a:rect l="l" t="t" r="r" b="b"/>
            <a:pathLst>
              <a:path w="13346168" h="9043937">
                <a:moveTo>
                  <a:pt x="0" y="0"/>
                </a:moveTo>
                <a:lnTo>
                  <a:pt x="13346168" y="0"/>
                </a:lnTo>
                <a:lnTo>
                  <a:pt x="13346168" y="9043937"/>
                </a:lnTo>
                <a:lnTo>
                  <a:pt x="0" y="9043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97654" y="73461"/>
            <a:ext cx="11492693" cy="95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14"/>
              </a:lnSpc>
              <a:spcBef>
                <a:spcPct val="0"/>
              </a:spcBef>
            </a:pPr>
            <a:r>
              <a:rPr lang="en-US" sz="5678">
                <a:solidFill>
                  <a:srgbClr val="084C6E"/>
                </a:solidFill>
                <a:latin typeface="Codec Pro Bold"/>
              </a:rPr>
              <a:t>TIMEWRITER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C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84BFD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15647" y="3152594"/>
            <a:ext cx="4256250" cy="6105706"/>
            <a:chOff x="0" y="0"/>
            <a:chExt cx="1259692" cy="1807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9692" cy="1807062"/>
            </a:xfrm>
            <a:custGeom>
              <a:avLst/>
              <a:gdLst/>
              <a:ahLst/>
              <a:cxnLst/>
              <a:rect l="l" t="t" r="r" b="b"/>
              <a:pathLst>
                <a:path w="1259692" h="1807062">
                  <a:moveTo>
                    <a:pt x="60025" y="0"/>
                  </a:moveTo>
                  <a:lnTo>
                    <a:pt x="1199666" y="0"/>
                  </a:lnTo>
                  <a:cubicBezTo>
                    <a:pt x="1232817" y="0"/>
                    <a:pt x="1259692" y="26874"/>
                    <a:pt x="1259692" y="60025"/>
                  </a:cubicBezTo>
                  <a:lnTo>
                    <a:pt x="1259692" y="1747037"/>
                  </a:lnTo>
                  <a:cubicBezTo>
                    <a:pt x="1259692" y="1762957"/>
                    <a:pt x="1253368" y="1778224"/>
                    <a:pt x="1242111" y="1789481"/>
                  </a:cubicBezTo>
                  <a:cubicBezTo>
                    <a:pt x="1230854" y="1800738"/>
                    <a:pt x="1215586" y="1807062"/>
                    <a:pt x="1199666" y="1807062"/>
                  </a:cubicBezTo>
                  <a:lnTo>
                    <a:pt x="60025" y="1807062"/>
                  </a:lnTo>
                  <a:cubicBezTo>
                    <a:pt x="44106" y="1807062"/>
                    <a:pt x="28838" y="1800738"/>
                    <a:pt x="17581" y="1789481"/>
                  </a:cubicBezTo>
                  <a:cubicBezTo>
                    <a:pt x="6324" y="1778224"/>
                    <a:pt x="0" y="1762957"/>
                    <a:pt x="0" y="1747037"/>
                  </a:cubicBezTo>
                  <a:lnTo>
                    <a:pt x="0" y="60025"/>
                  </a:lnTo>
                  <a:cubicBezTo>
                    <a:pt x="0" y="44106"/>
                    <a:pt x="6324" y="28838"/>
                    <a:pt x="17581" y="17581"/>
                  </a:cubicBezTo>
                  <a:cubicBezTo>
                    <a:pt x="28838" y="6324"/>
                    <a:pt x="44106" y="0"/>
                    <a:pt x="600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" cap="rnd">
              <a:solidFill>
                <a:srgbClr val="084C6E"/>
              </a:solidFill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09247" y="3361870"/>
            <a:ext cx="1103845" cy="261726"/>
            <a:chOff x="0" y="0"/>
            <a:chExt cx="1471793" cy="348968"/>
          </a:xfrm>
        </p:grpSpPr>
        <p:grpSp>
          <p:nvGrpSpPr>
            <p:cNvPr id="6" name="Group 6"/>
            <p:cNvGrpSpPr/>
            <p:nvPr/>
          </p:nvGrpSpPr>
          <p:grpSpPr>
            <a:xfrm>
              <a:off x="1122825" y="0"/>
              <a:ext cx="348968" cy="34896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563699" y="0"/>
              <a:ext cx="348968" cy="34896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348968" cy="348968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</p:grpSp>
      <p:sp>
        <p:nvSpPr>
          <p:cNvPr id="15" name="Freeform 15"/>
          <p:cNvSpPr/>
          <p:nvPr/>
        </p:nvSpPr>
        <p:spPr>
          <a:xfrm>
            <a:off x="16942034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772820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065018" y="3152594"/>
            <a:ext cx="4256250" cy="6105706"/>
            <a:chOff x="0" y="0"/>
            <a:chExt cx="1259692" cy="180706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59692" cy="1807062"/>
            </a:xfrm>
            <a:custGeom>
              <a:avLst/>
              <a:gdLst/>
              <a:ahLst/>
              <a:cxnLst/>
              <a:rect l="l" t="t" r="r" b="b"/>
              <a:pathLst>
                <a:path w="1259692" h="1807062">
                  <a:moveTo>
                    <a:pt x="60025" y="0"/>
                  </a:moveTo>
                  <a:lnTo>
                    <a:pt x="1199666" y="0"/>
                  </a:lnTo>
                  <a:cubicBezTo>
                    <a:pt x="1232817" y="0"/>
                    <a:pt x="1259692" y="26874"/>
                    <a:pt x="1259692" y="60025"/>
                  </a:cubicBezTo>
                  <a:lnTo>
                    <a:pt x="1259692" y="1747037"/>
                  </a:lnTo>
                  <a:cubicBezTo>
                    <a:pt x="1259692" y="1762957"/>
                    <a:pt x="1253368" y="1778224"/>
                    <a:pt x="1242111" y="1789481"/>
                  </a:cubicBezTo>
                  <a:cubicBezTo>
                    <a:pt x="1230854" y="1800738"/>
                    <a:pt x="1215586" y="1807062"/>
                    <a:pt x="1199666" y="1807062"/>
                  </a:cubicBezTo>
                  <a:lnTo>
                    <a:pt x="60025" y="1807062"/>
                  </a:lnTo>
                  <a:cubicBezTo>
                    <a:pt x="44106" y="1807062"/>
                    <a:pt x="28838" y="1800738"/>
                    <a:pt x="17581" y="1789481"/>
                  </a:cubicBezTo>
                  <a:cubicBezTo>
                    <a:pt x="6324" y="1778224"/>
                    <a:pt x="0" y="1762957"/>
                    <a:pt x="0" y="1747037"/>
                  </a:cubicBezTo>
                  <a:lnTo>
                    <a:pt x="0" y="60025"/>
                  </a:lnTo>
                  <a:cubicBezTo>
                    <a:pt x="0" y="44106"/>
                    <a:pt x="6324" y="28838"/>
                    <a:pt x="17581" y="17581"/>
                  </a:cubicBezTo>
                  <a:cubicBezTo>
                    <a:pt x="28838" y="6324"/>
                    <a:pt x="44106" y="0"/>
                    <a:pt x="600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" cap="rnd">
              <a:solidFill>
                <a:srgbClr val="084C6E"/>
              </a:solidFill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922814" y="3326066"/>
            <a:ext cx="1103845" cy="261726"/>
            <a:chOff x="0" y="0"/>
            <a:chExt cx="1471793" cy="348968"/>
          </a:xfrm>
        </p:grpSpPr>
        <p:grpSp>
          <p:nvGrpSpPr>
            <p:cNvPr id="21" name="Group 21"/>
            <p:cNvGrpSpPr/>
            <p:nvPr/>
          </p:nvGrpSpPr>
          <p:grpSpPr>
            <a:xfrm>
              <a:off x="1122825" y="0"/>
              <a:ext cx="348968" cy="348968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563699" y="0"/>
              <a:ext cx="348968" cy="348968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0" y="0"/>
              <a:ext cx="348968" cy="348968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11966732" y="3152594"/>
            <a:ext cx="4256250" cy="6105706"/>
            <a:chOff x="0" y="0"/>
            <a:chExt cx="1259692" cy="180706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59692" cy="1807062"/>
            </a:xfrm>
            <a:custGeom>
              <a:avLst/>
              <a:gdLst/>
              <a:ahLst/>
              <a:cxnLst/>
              <a:rect l="l" t="t" r="r" b="b"/>
              <a:pathLst>
                <a:path w="1259692" h="1807062">
                  <a:moveTo>
                    <a:pt x="60025" y="0"/>
                  </a:moveTo>
                  <a:lnTo>
                    <a:pt x="1199666" y="0"/>
                  </a:lnTo>
                  <a:cubicBezTo>
                    <a:pt x="1232817" y="0"/>
                    <a:pt x="1259692" y="26874"/>
                    <a:pt x="1259692" y="60025"/>
                  </a:cubicBezTo>
                  <a:lnTo>
                    <a:pt x="1259692" y="1747037"/>
                  </a:lnTo>
                  <a:cubicBezTo>
                    <a:pt x="1259692" y="1762957"/>
                    <a:pt x="1253368" y="1778224"/>
                    <a:pt x="1242111" y="1789481"/>
                  </a:cubicBezTo>
                  <a:cubicBezTo>
                    <a:pt x="1230854" y="1800738"/>
                    <a:pt x="1215586" y="1807062"/>
                    <a:pt x="1199666" y="1807062"/>
                  </a:cubicBezTo>
                  <a:lnTo>
                    <a:pt x="60025" y="1807062"/>
                  </a:lnTo>
                  <a:cubicBezTo>
                    <a:pt x="44106" y="1807062"/>
                    <a:pt x="28838" y="1800738"/>
                    <a:pt x="17581" y="1789481"/>
                  </a:cubicBezTo>
                  <a:cubicBezTo>
                    <a:pt x="6324" y="1778224"/>
                    <a:pt x="0" y="1762957"/>
                    <a:pt x="0" y="1747037"/>
                  </a:cubicBezTo>
                  <a:lnTo>
                    <a:pt x="0" y="60025"/>
                  </a:lnTo>
                  <a:cubicBezTo>
                    <a:pt x="0" y="44106"/>
                    <a:pt x="6324" y="28838"/>
                    <a:pt x="17581" y="17581"/>
                  </a:cubicBezTo>
                  <a:cubicBezTo>
                    <a:pt x="28838" y="6324"/>
                    <a:pt x="44106" y="0"/>
                    <a:pt x="600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" cap="rnd">
              <a:solidFill>
                <a:srgbClr val="084C6E"/>
              </a:solidFill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860332" y="3361870"/>
            <a:ext cx="1103845" cy="261726"/>
            <a:chOff x="0" y="0"/>
            <a:chExt cx="1471793" cy="348968"/>
          </a:xfrm>
        </p:grpSpPr>
        <p:grpSp>
          <p:nvGrpSpPr>
            <p:cNvPr id="34" name="Group 34"/>
            <p:cNvGrpSpPr/>
            <p:nvPr/>
          </p:nvGrpSpPr>
          <p:grpSpPr>
            <a:xfrm>
              <a:off x="1122825" y="0"/>
              <a:ext cx="348968" cy="348968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563699" y="0"/>
              <a:ext cx="348968" cy="348968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0"/>
              <a:ext cx="348968" cy="348968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2774084" y="3790315"/>
            <a:ext cx="2885417" cy="2885405"/>
            <a:chOff x="0" y="0"/>
            <a:chExt cx="6350000" cy="634997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8888" r="-38888"/>
              </a:stretch>
            </a:blipFill>
          </p:spPr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7701292" y="3808217"/>
            <a:ext cx="2885417" cy="2885405"/>
            <a:chOff x="0" y="0"/>
            <a:chExt cx="6350000" cy="634997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35469" r="-35469"/>
              </a:stretch>
            </a:blipFill>
          </p:spPr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12652149" y="3808217"/>
            <a:ext cx="2885417" cy="2885405"/>
            <a:chOff x="0" y="0"/>
            <a:chExt cx="6350000" cy="634997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49999" r="-49999"/>
              </a:stretch>
            </a:blipFill>
          </p:spPr>
        </p:sp>
      </p:grpSp>
      <p:sp>
        <p:nvSpPr>
          <p:cNvPr id="49" name="TextBox 49"/>
          <p:cNvSpPr txBox="1"/>
          <p:nvPr/>
        </p:nvSpPr>
        <p:spPr>
          <a:xfrm>
            <a:off x="7341812" y="6782994"/>
            <a:ext cx="3603920" cy="172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9"/>
              </a:lnSpc>
            </a:pPr>
            <a:r>
              <a:rPr lang="en-US" sz="3099" spc="-77">
                <a:solidFill>
                  <a:srgbClr val="084C6E"/>
                </a:solidFill>
                <a:latin typeface="Open Sauce Bold"/>
              </a:rPr>
              <a:t>Люди, які працюють віддалено з дому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065018" y="6782994"/>
            <a:ext cx="4303548" cy="2287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3"/>
              </a:lnSpc>
            </a:pPr>
            <a:r>
              <a:rPr lang="en-US" sz="3095" spc="-77">
                <a:solidFill>
                  <a:srgbClr val="084C6E"/>
                </a:solidFill>
                <a:latin typeface="Open Sauce Bold"/>
              </a:rPr>
              <a:t>Люди з синдромом дефіциту уваги з гіперактивністю (СДУГ)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6176342" y="952500"/>
            <a:ext cx="6285045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61"/>
              </a:lnSpc>
              <a:spcBef>
                <a:spcPct val="0"/>
              </a:spcBef>
            </a:pPr>
            <a:r>
              <a:rPr lang="en-US" sz="4884">
                <a:solidFill>
                  <a:srgbClr val="084C6E"/>
                </a:solidFill>
                <a:latin typeface="Codec Pro Bold"/>
              </a:rPr>
              <a:t>ТИПИ КОРИСТУВАЧІВ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419675" y="6769616"/>
            <a:ext cx="3350364" cy="230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9"/>
              </a:lnSpc>
            </a:pPr>
            <a:r>
              <a:rPr lang="en-US" sz="3099" spc="-77">
                <a:solidFill>
                  <a:srgbClr val="084C6E"/>
                </a:solidFill>
                <a:latin typeface="Open Sauce Bold"/>
              </a:rPr>
              <a:t>Люди, які хочуть краще організовувати свій час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C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84BFD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81243" y="1633132"/>
            <a:ext cx="10925515" cy="8276241"/>
          </a:xfrm>
          <a:custGeom>
            <a:avLst/>
            <a:gdLst/>
            <a:ahLst/>
            <a:cxnLst/>
            <a:rect l="l" t="t" r="r" b="b"/>
            <a:pathLst>
              <a:path w="10925515" h="8276241">
                <a:moveTo>
                  <a:pt x="0" y="0"/>
                </a:moveTo>
                <a:lnTo>
                  <a:pt x="10925514" y="0"/>
                </a:lnTo>
                <a:lnTo>
                  <a:pt x="10925514" y="8276241"/>
                </a:lnTo>
                <a:lnTo>
                  <a:pt x="0" y="8276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77985" y="300443"/>
            <a:ext cx="11132030" cy="1332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37"/>
              </a:lnSpc>
              <a:spcBef>
                <a:spcPct val="0"/>
              </a:spcBef>
            </a:pPr>
            <a:r>
              <a:rPr lang="en-US" sz="7948">
                <a:solidFill>
                  <a:srgbClr val="084C6E"/>
                </a:solidFill>
                <a:latin typeface="Codec Pro Bold"/>
              </a:rPr>
              <a:t>ДЯКУЄМО ЗА УВАГУ!!!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50000">
              <a:srgbClr val="84BFDD">
                <a:alpha val="100000"/>
              </a:srgbClr>
            </a:gs>
            <a:gs pos="100000">
              <a:srgbClr val="84BFD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06107" y="1345966"/>
            <a:ext cx="12325804" cy="7424469"/>
            <a:chOff x="0" y="0"/>
            <a:chExt cx="3246302" cy="19554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46302" cy="1955416"/>
            </a:xfrm>
            <a:custGeom>
              <a:avLst/>
              <a:gdLst/>
              <a:ahLst/>
              <a:cxnLst/>
              <a:rect l="l" t="t" r="r" b="b"/>
              <a:pathLst>
                <a:path w="3246302" h="1955416">
                  <a:moveTo>
                    <a:pt x="13190" y="0"/>
                  </a:moveTo>
                  <a:lnTo>
                    <a:pt x="3233112" y="0"/>
                  </a:lnTo>
                  <a:cubicBezTo>
                    <a:pt x="3236610" y="0"/>
                    <a:pt x="3239965" y="1390"/>
                    <a:pt x="3242439" y="3863"/>
                  </a:cubicBezTo>
                  <a:cubicBezTo>
                    <a:pt x="3244913" y="6337"/>
                    <a:pt x="3246302" y="9692"/>
                    <a:pt x="3246302" y="13190"/>
                  </a:cubicBezTo>
                  <a:lnTo>
                    <a:pt x="3246302" y="1942225"/>
                  </a:lnTo>
                  <a:cubicBezTo>
                    <a:pt x="3246302" y="1945724"/>
                    <a:pt x="3244913" y="1949079"/>
                    <a:pt x="3242439" y="1951552"/>
                  </a:cubicBezTo>
                  <a:cubicBezTo>
                    <a:pt x="3239965" y="1954026"/>
                    <a:pt x="3236610" y="1955416"/>
                    <a:pt x="3233112" y="1955416"/>
                  </a:cubicBezTo>
                  <a:lnTo>
                    <a:pt x="13190" y="1955416"/>
                  </a:lnTo>
                  <a:cubicBezTo>
                    <a:pt x="9692" y="1955416"/>
                    <a:pt x="6337" y="1954026"/>
                    <a:pt x="3863" y="1951552"/>
                  </a:cubicBezTo>
                  <a:cubicBezTo>
                    <a:pt x="1390" y="1949079"/>
                    <a:pt x="0" y="1945724"/>
                    <a:pt x="0" y="1942225"/>
                  </a:cubicBezTo>
                  <a:lnTo>
                    <a:pt x="0" y="13190"/>
                  </a:lnTo>
                  <a:cubicBezTo>
                    <a:pt x="0" y="9692"/>
                    <a:pt x="1390" y="6337"/>
                    <a:pt x="3863" y="3863"/>
                  </a:cubicBezTo>
                  <a:cubicBezTo>
                    <a:pt x="6337" y="1390"/>
                    <a:pt x="9692" y="0"/>
                    <a:pt x="131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" cap="rnd">
              <a:solidFill>
                <a:srgbClr val="084C6E"/>
              </a:solidFill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261" y="1688335"/>
            <a:ext cx="1240428" cy="294111"/>
            <a:chOff x="0" y="0"/>
            <a:chExt cx="1653904" cy="392148"/>
          </a:xfrm>
        </p:grpSpPr>
        <p:grpSp>
          <p:nvGrpSpPr>
            <p:cNvPr id="6" name="Group 6"/>
            <p:cNvGrpSpPr/>
            <p:nvPr/>
          </p:nvGrpSpPr>
          <p:grpSpPr>
            <a:xfrm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392148" cy="392148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</p:grpSp>
      <p:sp>
        <p:nvSpPr>
          <p:cNvPr id="15" name="Freeform 15"/>
          <p:cNvSpPr/>
          <p:nvPr/>
        </p:nvSpPr>
        <p:spPr>
          <a:xfrm>
            <a:off x="16942034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772820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865218" y="8766347"/>
            <a:ext cx="7151780" cy="572667"/>
          </a:xfrm>
          <a:custGeom>
            <a:avLst/>
            <a:gdLst/>
            <a:ahLst/>
            <a:cxnLst/>
            <a:rect l="l" t="t" r="r" b="b"/>
            <a:pathLst>
              <a:path w="7151780" h="572667">
                <a:moveTo>
                  <a:pt x="0" y="0"/>
                </a:moveTo>
                <a:lnTo>
                  <a:pt x="7151780" y="0"/>
                </a:lnTo>
                <a:lnTo>
                  <a:pt x="7151780" y="572666"/>
                </a:lnTo>
                <a:lnTo>
                  <a:pt x="0" y="572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6648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810878" y="2960994"/>
            <a:ext cx="8303383" cy="500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7419" lvl="1" indent="-363709">
              <a:lnSpc>
                <a:spcPts val="5727"/>
              </a:lnSpc>
              <a:buFont typeface="Arial"/>
              <a:buChar char="•"/>
            </a:pPr>
            <a:r>
              <a:rPr lang="en-US" sz="3369">
                <a:solidFill>
                  <a:srgbClr val="084C6E"/>
                </a:solidFill>
                <a:latin typeface="Open Sauce"/>
              </a:rPr>
              <a:t>Наша команда</a:t>
            </a:r>
          </a:p>
          <a:p>
            <a:pPr marL="727419" lvl="1" indent="-363709">
              <a:lnSpc>
                <a:spcPts val="5727"/>
              </a:lnSpc>
              <a:buFont typeface="Arial"/>
              <a:buChar char="•"/>
            </a:pPr>
            <a:r>
              <a:rPr lang="en-US" sz="3369">
                <a:solidFill>
                  <a:srgbClr val="084C6E"/>
                </a:solidFill>
                <a:latin typeface="Open Sauce"/>
              </a:rPr>
              <a:t>Тема проєкту</a:t>
            </a:r>
          </a:p>
          <a:p>
            <a:pPr marL="727419" lvl="1" indent="-363709">
              <a:lnSpc>
                <a:spcPts val="5727"/>
              </a:lnSpc>
              <a:buFont typeface="Arial"/>
              <a:buChar char="•"/>
            </a:pPr>
            <a:r>
              <a:rPr lang="en-US" sz="3369">
                <a:solidFill>
                  <a:srgbClr val="084C6E"/>
                </a:solidFill>
                <a:latin typeface="Open Sauce"/>
              </a:rPr>
              <a:t>Github репозиторій</a:t>
            </a:r>
          </a:p>
          <a:p>
            <a:pPr marL="727419" lvl="1" indent="-363709">
              <a:lnSpc>
                <a:spcPts val="5727"/>
              </a:lnSpc>
              <a:buFont typeface="Arial"/>
              <a:buChar char="•"/>
            </a:pPr>
            <a:r>
              <a:rPr lang="en-US" sz="3369">
                <a:solidFill>
                  <a:srgbClr val="084C6E"/>
                </a:solidFill>
                <a:latin typeface="Open Sauce"/>
              </a:rPr>
              <a:t>Відстеження робочого процесу</a:t>
            </a:r>
          </a:p>
          <a:p>
            <a:pPr marL="727419" lvl="1" indent="-363709">
              <a:lnSpc>
                <a:spcPts val="5727"/>
              </a:lnSpc>
              <a:buFont typeface="Arial"/>
              <a:buChar char="•"/>
            </a:pPr>
            <a:r>
              <a:rPr lang="en-US" sz="3369">
                <a:solidFill>
                  <a:srgbClr val="084C6E"/>
                </a:solidFill>
                <a:latin typeface="Open Sauce"/>
              </a:rPr>
              <a:t>Ціль аплікації</a:t>
            </a:r>
          </a:p>
          <a:p>
            <a:pPr marL="727419" lvl="1" indent="-363709">
              <a:lnSpc>
                <a:spcPts val="5727"/>
              </a:lnSpc>
              <a:buFont typeface="Arial"/>
              <a:buChar char="•"/>
            </a:pPr>
            <a:r>
              <a:rPr lang="en-US" sz="3369">
                <a:solidFill>
                  <a:srgbClr val="084C6E"/>
                </a:solidFill>
                <a:latin typeface="Open Sauce"/>
              </a:rPr>
              <a:t>Аналіз подібних аплікацій</a:t>
            </a:r>
          </a:p>
          <a:p>
            <a:pPr>
              <a:lnSpc>
                <a:spcPts val="5727"/>
              </a:lnSpc>
            </a:pPr>
            <a:endParaRPr lang="en-US" sz="3369">
              <a:solidFill>
                <a:srgbClr val="084C6E"/>
              </a:solidFill>
              <a:latin typeface="Open Sau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778562" y="1946396"/>
            <a:ext cx="4180894" cy="797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82"/>
              </a:lnSpc>
              <a:spcBef>
                <a:spcPct val="0"/>
              </a:spcBef>
            </a:pPr>
            <a:r>
              <a:rPr lang="en-US" sz="4818">
                <a:solidFill>
                  <a:srgbClr val="084C6E"/>
                </a:solidFill>
                <a:latin typeface="Codec Pro Bold"/>
              </a:rPr>
              <a:t>OVERVIEW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42034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772820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05446" y="1345966"/>
            <a:ext cx="6090487" cy="8120650"/>
          </a:xfrm>
          <a:custGeom>
            <a:avLst/>
            <a:gdLst/>
            <a:ahLst/>
            <a:cxnLst/>
            <a:rect l="l" t="t" r="r" b="b"/>
            <a:pathLst>
              <a:path w="6090487" h="8120650">
                <a:moveTo>
                  <a:pt x="0" y="0"/>
                </a:moveTo>
                <a:lnTo>
                  <a:pt x="6090488" y="0"/>
                </a:lnTo>
                <a:lnTo>
                  <a:pt x="6090488" y="8120650"/>
                </a:lnTo>
                <a:lnTo>
                  <a:pt x="0" y="8120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3453" y="1345966"/>
            <a:ext cx="6090487" cy="8120650"/>
          </a:xfrm>
          <a:custGeom>
            <a:avLst/>
            <a:gdLst/>
            <a:ahLst/>
            <a:cxnLst/>
            <a:rect l="l" t="t" r="r" b="b"/>
            <a:pathLst>
              <a:path w="6090487" h="8120650">
                <a:moveTo>
                  <a:pt x="0" y="0"/>
                </a:moveTo>
                <a:lnTo>
                  <a:pt x="6090487" y="0"/>
                </a:lnTo>
                <a:lnTo>
                  <a:pt x="6090487" y="8120650"/>
                </a:lnTo>
                <a:lnTo>
                  <a:pt x="0" y="8120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339290" y="419559"/>
            <a:ext cx="3670806" cy="926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661"/>
              </a:lnSpc>
              <a:spcBef>
                <a:spcPct val="0"/>
              </a:spcBef>
            </a:pPr>
            <a:r>
              <a:rPr lang="en-US" sz="5551">
                <a:solidFill>
                  <a:srgbClr val="084C6E"/>
                </a:solidFill>
                <a:latin typeface="Codec Pro Bold"/>
              </a:rPr>
              <a:t>ABOUT 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81760" y="3138771"/>
            <a:ext cx="5524480" cy="379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9459" lvl="1" indent="-489730">
              <a:lnSpc>
                <a:spcPts val="7712"/>
              </a:lnSpc>
              <a:buFont typeface="Arial"/>
              <a:buChar char="•"/>
            </a:pPr>
            <a:r>
              <a:rPr lang="en-US" sz="4536">
                <a:solidFill>
                  <a:srgbClr val="084C6E"/>
                </a:solidFill>
                <a:latin typeface="Open Sauce"/>
              </a:rPr>
              <a:t>Антонюк Дарія</a:t>
            </a:r>
          </a:p>
          <a:p>
            <a:pPr marL="979459" lvl="1" indent="-489730">
              <a:lnSpc>
                <a:spcPts val="7712"/>
              </a:lnSpc>
              <a:buFont typeface="Arial"/>
              <a:buChar char="•"/>
            </a:pPr>
            <a:r>
              <a:rPr lang="en-US" sz="4536">
                <a:solidFill>
                  <a:srgbClr val="084C6E"/>
                </a:solidFill>
                <a:latin typeface="Open Sauce"/>
              </a:rPr>
              <a:t>Бешта Данило</a:t>
            </a:r>
          </a:p>
          <a:p>
            <a:pPr marL="979459" lvl="1" indent="-489730">
              <a:lnSpc>
                <a:spcPts val="7712"/>
              </a:lnSpc>
              <a:buFont typeface="Arial"/>
              <a:buChar char="•"/>
            </a:pPr>
            <a:r>
              <a:rPr lang="en-US" sz="4536">
                <a:solidFill>
                  <a:srgbClr val="084C6E"/>
                </a:solidFill>
                <a:latin typeface="Open Sauce"/>
              </a:rPr>
              <a:t>Гаплик Галина</a:t>
            </a:r>
          </a:p>
          <a:p>
            <a:pPr marL="979459" lvl="1" indent="-489730">
              <a:lnSpc>
                <a:spcPts val="7712"/>
              </a:lnSpc>
              <a:buFont typeface="Arial"/>
              <a:buChar char="•"/>
            </a:pPr>
            <a:r>
              <a:rPr lang="en-US" sz="4536">
                <a:solidFill>
                  <a:srgbClr val="084C6E"/>
                </a:solidFill>
                <a:latin typeface="Open Sauce"/>
              </a:rPr>
              <a:t>Павлик Анна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7509" y="1028700"/>
            <a:ext cx="14952983" cy="8780389"/>
            <a:chOff x="0" y="0"/>
            <a:chExt cx="3938234" cy="23125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38234" cy="2312531"/>
            </a:xfrm>
            <a:custGeom>
              <a:avLst/>
              <a:gdLst/>
              <a:ahLst/>
              <a:cxnLst/>
              <a:rect l="l" t="t" r="r" b="b"/>
              <a:pathLst>
                <a:path w="3938234" h="2312531">
                  <a:moveTo>
                    <a:pt x="5695" y="0"/>
                  </a:moveTo>
                  <a:lnTo>
                    <a:pt x="3932539" y="0"/>
                  </a:lnTo>
                  <a:cubicBezTo>
                    <a:pt x="3934049" y="0"/>
                    <a:pt x="3935498" y="600"/>
                    <a:pt x="3936566" y="1668"/>
                  </a:cubicBezTo>
                  <a:cubicBezTo>
                    <a:pt x="3937634" y="2736"/>
                    <a:pt x="3938234" y="4185"/>
                    <a:pt x="3938234" y="5695"/>
                  </a:cubicBezTo>
                  <a:lnTo>
                    <a:pt x="3938234" y="2306835"/>
                  </a:lnTo>
                  <a:cubicBezTo>
                    <a:pt x="3938234" y="2308346"/>
                    <a:pt x="3937634" y="2309794"/>
                    <a:pt x="3936566" y="2310862"/>
                  </a:cubicBezTo>
                  <a:cubicBezTo>
                    <a:pt x="3935498" y="2311931"/>
                    <a:pt x="3934049" y="2312531"/>
                    <a:pt x="3932539" y="2312531"/>
                  </a:cubicBezTo>
                  <a:lnTo>
                    <a:pt x="5695" y="2312531"/>
                  </a:lnTo>
                  <a:cubicBezTo>
                    <a:pt x="4185" y="2312531"/>
                    <a:pt x="2736" y="2311931"/>
                    <a:pt x="1668" y="2310862"/>
                  </a:cubicBezTo>
                  <a:cubicBezTo>
                    <a:pt x="600" y="2309794"/>
                    <a:pt x="0" y="2308346"/>
                    <a:pt x="0" y="2306835"/>
                  </a:cubicBezTo>
                  <a:lnTo>
                    <a:pt x="0" y="5695"/>
                  </a:lnTo>
                  <a:cubicBezTo>
                    <a:pt x="0" y="4185"/>
                    <a:pt x="600" y="2736"/>
                    <a:pt x="1668" y="1668"/>
                  </a:cubicBezTo>
                  <a:cubicBezTo>
                    <a:pt x="2736" y="600"/>
                    <a:pt x="4185" y="0"/>
                    <a:pt x="56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84C6E"/>
              </a:solidFill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749130" y="1165432"/>
            <a:ext cx="1072789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5"/>
              </a:lnSpc>
              <a:spcBef>
                <a:spcPct val="0"/>
              </a:spcBef>
            </a:pPr>
            <a:r>
              <a:rPr lang="en-US" sz="6404">
                <a:solidFill>
                  <a:srgbClr val="084C6E"/>
                </a:solidFill>
                <a:latin typeface="Codec Pro Bold"/>
              </a:rPr>
              <a:t>PROJECT THEME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477023" y="1563300"/>
            <a:ext cx="1240428" cy="294111"/>
            <a:chOff x="0" y="0"/>
            <a:chExt cx="1653904" cy="392148"/>
          </a:xfrm>
        </p:grpSpPr>
        <p:grpSp>
          <p:nvGrpSpPr>
            <p:cNvPr id="7" name="Group 7"/>
            <p:cNvGrpSpPr/>
            <p:nvPr/>
          </p:nvGrpSpPr>
          <p:grpSpPr>
            <a:xfrm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392148" cy="392148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</p:grpSp>
      <p:sp>
        <p:nvSpPr>
          <p:cNvPr id="16" name="Freeform 16"/>
          <p:cNvSpPr/>
          <p:nvPr/>
        </p:nvSpPr>
        <p:spPr>
          <a:xfrm>
            <a:off x="16942034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772820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AutoShape 18"/>
          <p:cNvSpPr/>
          <p:nvPr/>
        </p:nvSpPr>
        <p:spPr>
          <a:xfrm>
            <a:off x="2570549" y="2213182"/>
            <a:ext cx="13146901" cy="0"/>
          </a:xfrm>
          <a:prstGeom prst="line">
            <a:avLst/>
          </a:prstGeom>
          <a:ln w="19050" cap="flat">
            <a:solidFill>
              <a:srgbClr val="084C6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7197481" y="2321042"/>
            <a:ext cx="3893038" cy="133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42"/>
              </a:lnSpc>
            </a:pPr>
            <a:r>
              <a:rPr lang="en-US" sz="7224">
                <a:solidFill>
                  <a:srgbClr val="084C6E"/>
                </a:solidFill>
                <a:latin typeface="Codec Pro Bold"/>
              </a:rPr>
              <a:t>TrackMe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70549" y="3585658"/>
            <a:ext cx="13424060" cy="5886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4229" lvl="1" indent="-362114">
              <a:lnSpc>
                <a:spcPts val="4696"/>
              </a:lnSpc>
              <a:buFont typeface="Arial"/>
              <a:buChar char="•"/>
            </a:pPr>
            <a:r>
              <a:rPr lang="en-US" sz="3354">
                <a:solidFill>
                  <a:srgbClr val="084C6E"/>
                </a:solidFill>
                <a:latin typeface="Open Sauce"/>
              </a:rPr>
              <a:t>TrackMe is a simple yet effective program that offers you a clear overview of the applications you've used throughout the day. </a:t>
            </a:r>
          </a:p>
          <a:p>
            <a:pPr marL="724229" lvl="1" indent="-362114">
              <a:lnSpc>
                <a:spcPts val="4696"/>
              </a:lnSpc>
              <a:buFont typeface="Arial"/>
              <a:buChar char="•"/>
            </a:pPr>
            <a:r>
              <a:rPr lang="en-US" sz="3354">
                <a:solidFill>
                  <a:srgbClr val="084C6E"/>
                </a:solidFill>
                <a:latin typeface="Open Sauce"/>
              </a:rPr>
              <a:t>Whether you're looking to enhance productivity, manage your time better, or gain insights into your digital routines, TrackMe provides a user-friendly solution by tracking and presenting your daily program usage in an easily accessible format. </a:t>
            </a:r>
          </a:p>
          <a:p>
            <a:pPr marL="724229" lvl="1" indent="-362114">
              <a:lnSpc>
                <a:spcPts val="4696"/>
              </a:lnSpc>
              <a:buFont typeface="Arial"/>
              <a:buChar char="•"/>
            </a:pPr>
            <a:r>
              <a:rPr lang="en-US" sz="3354">
                <a:solidFill>
                  <a:srgbClr val="084C6E"/>
                </a:solidFill>
                <a:latin typeface="Open Sauce"/>
              </a:rPr>
              <a:t>With TrackMe, you can take control of your digital habits and make informed decisions about how you use your computer.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4393" y="1028700"/>
            <a:ext cx="15851947" cy="8660430"/>
            <a:chOff x="0" y="0"/>
            <a:chExt cx="4174998" cy="22809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4998" cy="2280936"/>
            </a:xfrm>
            <a:custGeom>
              <a:avLst/>
              <a:gdLst/>
              <a:ahLst/>
              <a:cxnLst/>
              <a:rect l="l" t="t" r="r" b="b"/>
              <a:pathLst>
                <a:path w="4174998" h="2280936">
                  <a:moveTo>
                    <a:pt x="16117" y="0"/>
                  </a:moveTo>
                  <a:lnTo>
                    <a:pt x="4158881" y="0"/>
                  </a:lnTo>
                  <a:cubicBezTo>
                    <a:pt x="4163156" y="0"/>
                    <a:pt x="4167255" y="1698"/>
                    <a:pt x="4170278" y="4721"/>
                  </a:cubicBezTo>
                  <a:cubicBezTo>
                    <a:pt x="4173300" y="7743"/>
                    <a:pt x="4174998" y="11842"/>
                    <a:pt x="4174998" y="16117"/>
                  </a:cubicBezTo>
                  <a:lnTo>
                    <a:pt x="4174998" y="2264819"/>
                  </a:lnTo>
                  <a:cubicBezTo>
                    <a:pt x="4174998" y="2269094"/>
                    <a:pt x="4173300" y="2273193"/>
                    <a:pt x="4170278" y="2276216"/>
                  </a:cubicBezTo>
                  <a:cubicBezTo>
                    <a:pt x="4167255" y="2279238"/>
                    <a:pt x="4163156" y="2280936"/>
                    <a:pt x="4158881" y="2280936"/>
                  </a:cubicBezTo>
                  <a:lnTo>
                    <a:pt x="16117" y="2280936"/>
                  </a:lnTo>
                  <a:cubicBezTo>
                    <a:pt x="11842" y="2280936"/>
                    <a:pt x="7743" y="2279238"/>
                    <a:pt x="4721" y="2276216"/>
                  </a:cubicBezTo>
                  <a:cubicBezTo>
                    <a:pt x="1698" y="2273193"/>
                    <a:pt x="0" y="2269094"/>
                    <a:pt x="0" y="2264819"/>
                  </a:cubicBezTo>
                  <a:lnTo>
                    <a:pt x="0" y="16117"/>
                  </a:lnTo>
                  <a:cubicBezTo>
                    <a:pt x="0" y="11842"/>
                    <a:pt x="1698" y="7743"/>
                    <a:pt x="4721" y="4721"/>
                  </a:cubicBezTo>
                  <a:cubicBezTo>
                    <a:pt x="7743" y="1698"/>
                    <a:pt x="11842" y="0"/>
                    <a:pt x="161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" cap="rnd">
              <a:solidFill>
                <a:srgbClr val="084C6E"/>
              </a:solidFill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942034" y="394167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0" y="0"/>
                </a:moveTo>
                <a:lnTo>
                  <a:pt x="634532" y="0"/>
                </a:lnTo>
                <a:lnTo>
                  <a:pt x="634532" y="634533"/>
                </a:lnTo>
                <a:lnTo>
                  <a:pt x="0" y="634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772820" y="394167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634533" y="0"/>
                </a:moveTo>
                <a:lnTo>
                  <a:pt x="0" y="0"/>
                </a:lnTo>
                <a:lnTo>
                  <a:pt x="0" y="634533"/>
                </a:lnTo>
                <a:lnTo>
                  <a:pt x="634533" y="634533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31136" y="2267114"/>
            <a:ext cx="14825728" cy="6991186"/>
          </a:xfrm>
          <a:custGeom>
            <a:avLst/>
            <a:gdLst/>
            <a:ahLst/>
            <a:cxnLst/>
            <a:rect l="l" t="t" r="r" b="b"/>
            <a:pathLst>
              <a:path w="14825728" h="6991186">
                <a:moveTo>
                  <a:pt x="0" y="0"/>
                </a:moveTo>
                <a:lnTo>
                  <a:pt x="14825728" y="0"/>
                </a:lnTo>
                <a:lnTo>
                  <a:pt x="14825728" y="6991186"/>
                </a:lnTo>
                <a:lnTo>
                  <a:pt x="0" y="6991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397654" y="1283312"/>
            <a:ext cx="11492693" cy="95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14"/>
              </a:lnSpc>
              <a:spcBef>
                <a:spcPct val="0"/>
              </a:spcBef>
            </a:pPr>
            <a:r>
              <a:rPr lang="en-US" sz="5678">
                <a:solidFill>
                  <a:srgbClr val="084C6E"/>
                </a:solidFill>
                <a:latin typeface="Codec Pro Bold"/>
              </a:rPr>
              <a:t>GITHUB РЕПОЗИТОРІЙ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4393" y="1028700"/>
            <a:ext cx="15851947" cy="8660430"/>
            <a:chOff x="0" y="0"/>
            <a:chExt cx="4174998" cy="22809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4998" cy="2280936"/>
            </a:xfrm>
            <a:custGeom>
              <a:avLst/>
              <a:gdLst/>
              <a:ahLst/>
              <a:cxnLst/>
              <a:rect l="l" t="t" r="r" b="b"/>
              <a:pathLst>
                <a:path w="4174998" h="2280936">
                  <a:moveTo>
                    <a:pt x="16117" y="0"/>
                  </a:moveTo>
                  <a:lnTo>
                    <a:pt x="4158881" y="0"/>
                  </a:lnTo>
                  <a:cubicBezTo>
                    <a:pt x="4163156" y="0"/>
                    <a:pt x="4167255" y="1698"/>
                    <a:pt x="4170278" y="4721"/>
                  </a:cubicBezTo>
                  <a:cubicBezTo>
                    <a:pt x="4173300" y="7743"/>
                    <a:pt x="4174998" y="11842"/>
                    <a:pt x="4174998" y="16117"/>
                  </a:cubicBezTo>
                  <a:lnTo>
                    <a:pt x="4174998" y="2264819"/>
                  </a:lnTo>
                  <a:cubicBezTo>
                    <a:pt x="4174998" y="2269094"/>
                    <a:pt x="4173300" y="2273193"/>
                    <a:pt x="4170278" y="2276216"/>
                  </a:cubicBezTo>
                  <a:cubicBezTo>
                    <a:pt x="4167255" y="2279238"/>
                    <a:pt x="4163156" y="2280936"/>
                    <a:pt x="4158881" y="2280936"/>
                  </a:cubicBezTo>
                  <a:lnTo>
                    <a:pt x="16117" y="2280936"/>
                  </a:lnTo>
                  <a:cubicBezTo>
                    <a:pt x="11842" y="2280936"/>
                    <a:pt x="7743" y="2279238"/>
                    <a:pt x="4721" y="2276216"/>
                  </a:cubicBezTo>
                  <a:cubicBezTo>
                    <a:pt x="1698" y="2273193"/>
                    <a:pt x="0" y="2269094"/>
                    <a:pt x="0" y="2264819"/>
                  </a:cubicBezTo>
                  <a:lnTo>
                    <a:pt x="0" y="16117"/>
                  </a:lnTo>
                  <a:cubicBezTo>
                    <a:pt x="0" y="11842"/>
                    <a:pt x="1698" y="7743"/>
                    <a:pt x="4721" y="4721"/>
                  </a:cubicBezTo>
                  <a:cubicBezTo>
                    <a:pt x="7743" y="1698"/>
                    <a:pt x="11842" y="0"/>
                    <a:pt x="161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" cap="rnd">
              <a:solidFill>
                <a:srgbClr val="084C6E"/>
              </a:solidFill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942034" y="394167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0" y="0"/>
                </a:moveTo>
                <a:lnTo>
                  <a:pt x="634532" y="0"/>
                </a:lnTo>
                <a:lnTo>
                  <a:pt x="634532" y="634533"/>
                </a:lnTo>
                <a:lnTo>
                  <a:pt x="0" y="634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772820" y="394167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634533" y="0"/>
                </a:moveTo>
                <a:lnTo>
                  <a:pt x="0" y="0"/>
                </a:lnTo>
                <a:lnTo>
                  <a:pt x="0" y="634533"/>
                </a:lnTo>
                <a:lnTo>
                  <a:pt x="634533" y="634533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48122" y="2331040"/>
            <a:ext cx="15393912" cy="6927260"/>
          </a:xfrm>
          <a:custGeom>
            <a:avLst/>
            <a:gdLst/>
            <a:ahLst/>
            <a:cxnLst/>
            <a:rect l="l" t="t" r="r" b="b"/>
            <a:pathLst>
              <a:path w="15393912" h="6927260">
                <a:moveTo>
                  <a:pt x="0" y="0"/>
                </a:moveTo>
                <a:lnTo>
                  <a:pt x="15393912" y="0"/>
                </a:lnTo>
                <a:lnTo>
                  <a:pt x="15393912" y="6927260"/>
                </a:lnTo>
                <a:lnTo>
                  <a:pt x="0" y="6927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397654" y="1283312"/>
            <a:ext cx="11492693" cy="95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14"/>
              </a:lnSpc>
              <a:spcBef>
                <a:spcPct val="0"/>
              </a:spcBef>
            </a:pPr>
            <a:r>
              <a:rPr lang="en-US" sz="5678">
                <a:solidFill>
                  <a:srgbClr val="084C6E"/>
                </a:solidFill>
                <a:latin typeface="Codec Pro Bold"/>
              </a:rPr>
              <a:t>WORKBOARD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42034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772820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132" y="3637381"/>
            <a:ext cx="17967736" cy="4169475"/>
          </a:xfrm>
          <a:custGeom>
            <a:avLst/>
            <a:gdLst/>
            <a:ahLst/>
            <a:cxnLst/>
            <a:rect l="l" t="t" r="r" b="b"/>
            <a:pathLst>
              <a:path w="17967736" h="4169475">
                <a:moveTo>
                  <a:pt x="0" y="0"/>
                </a:moveTo>
                <a:lnTo>
                  <a:pt x="17967736" y="0"/>
                </a:lnTo>
                <a:lnTo>
                  <a:pt x="17967736" y="4169475"/>
                </a:lnTo>
                <a:lnTo>
                  <a:pt x="0" y="4169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634588" y="933450"/>
            <a:ext cx="7018825" cy="107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72"/>
              </a:lnSpc>
              <a:spcBef>
                <a:spcPct val="0"/>
              </a:spcBef>
            </a:pPr>
            <a:r>
              <a:rPr lang="en-US" sz="6477">
                <a:solidFill>
                  <a:srgbClr val="084C6E"/>
                </a:solidFill>
                <a:latin typeface="Codec Pro Bold"/>
              </a:rPr>
              <a:t>TASK TRACKING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04592" y="1345967"/>
            <a:ext cx="13764974" cy="6861189"/>
            <a:chOff x="0" y="0"/>
            <a:chExt cx="3625343" cy="1807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25343" cy="1807062"/>
            </a:xfrm>
            <a:custGeom>
              <a:avLst/>
              <a:gdLst/>
              <a:ahLst/>
              <a:cxnLst/>
              <a:rect l="l" t="t" r="r" b="b"/>
              <a:pathLst>
                <a:path w="3625343" h="1807062">
                  <a:moveTo>
                    <a:pt x="18560" y="0"/>
                  </a:moveTo>
                  <a:lnTo>
                    <a:pt x="3606783" y="0"/>
                  </a:lnTo>
                  <a:cubicBezTo>
                    <a:pt x="3617033" y="0"/>
                    <a:pt x="3625343" y="8310"/>
                    <a:pt x="3625343" y="18560"/>
                  </a:cubicBezTo>
                  <a:lnTo>
                    <a:pt x="3625343" y="1788502"/>
                  </a:lnTo>
                  <a:cubicBezTo>
                    <a:pt x="3625343" y="1798752"/>
                    <a:pt x="3617033" y="1807062"/>
                    <a:pt x="3606783" y="1807062"/>
                  </a:cubicBezTo>
                  <a:lnTo>
                    <a:pt x="18560" y="1807062"/>
                  </a:lnTo>
                  <a:cubicBezTo>
                    <a:pt x="8310" y="1807062"/>
                    <a:pt x="0" y="1798752"/>
                    <a:pt x="0" y="1788502"/>
                  </a:cubicBezTo>
                  <a:lnTo>
                    <a:pt x="0" y="18560"/>
                  </a:lnTo>
                  <a:cubicBezTo>
                    <a:pt x="0" y="8310"/>
                    <a:pt x="8310" y="0"/>
                    <a:pt x="185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" cap="rnd">
              <a:solidFill>
                <a:srgbClr val="084C6E"/>
              </a:solidFill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24973" y="3500760"/>
            <a:ext cx="3935564" cy="3504546"/>
            <a:chOff x="0" y="-198409"/>
            <a:chExt cx="966246" cy="8604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66246" cy="458116"/>
            </a:xfrm>
            <a:custGeom>
              <a:avLst/>
              <a:gdLst/>
              <a:ahLst/>
              <a:cxnLst/>
              <a:rect l="l" t="t" r="r" b="b"/>
              <a:pathLst>
                <a:path w="966246" h="458116">
                  <a:moveTo>
                    <a:pt x="64917" y="0"/>
                  </a:moveTo>
                  <a:lnTo>
                    <a:pt x="901329" y="0"/>
                  </a:lnTo>
                  <a:cubicBezTo>
                    <a:pt x="937182" y="0"/>
                    <a:pt x="966246" y="29064"/>
                    <a:pt x="966246" y="64917"/>
                  </a:cubicBezTo>
                  <a:lnTo>
                    <a:pt x="966246" y="393199"/>
                  </a:lnTo>
                  <a:cubicBezTo>
                    <a:pt x="966246" y="429051"/>
                    <a:pt x="937182" y="458116"/>
                    <a:pt x="901329" y="458116"/>
                  </a:cubicBezTo>
                  <a:lnTo>
                    <a:pt x="64917" y="458116"/>
                  </a:lnTo>
                  <a:cubicBezTo>
                    <a:pt x="29064" y="458116"/>
                    <a:pt x="0" y="429051"/>
                    <a:pt x="0" y="393199"/>
                  </a:cubicBezTo>
                  <a:lnTo>
                    <a:pt x="0" y="64917"/>
                  </a:lnTo>
                  <a:cubicBezTo>
                    <a:pt x="0" y="29064"/>
                    <a:pt x="29064" y="0"/>
                    <a:pt x="649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28575" cap="rnd">
              <a:solidFill>
                <a:srgbClr val="084C6E"/>
              </a:solidFill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9276" y="-198409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176"/>
                </a:lnSpc>
              </a:pPr>
              <a:r>
                <a:rPr lang="en-US" sz="3004" spc="204" dirty="0">
                  <a:solidFill>
                    <a:srgbClr val="084C6E"/>
                  </a:solidFill>
                  <a:latin typeface="Open Sauce Bold"/>
                </a:rPr>
                <a:t>ВІДСТЕЖЕННЯ АКТИВНОСТІ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141511" y="3500760"/>
            <a:ext cx="4638117" cy="3504546"/>
            <a:chOff x="0" y="-203899"/>
            <a:chExt cx="1138734" cy="8604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8734" cy="452626"/>
            </a:xfrm>
            <a:custGeom>
              <a:avLst/>
              <a:gdLst/>
              <a:ahLst/>
              <a:cxnLst/>
              <a:rect l="l" t="t" r="r" b="b"/>
              <a:pathLst>
                <a:path w="1138734" h="452626">
                  <a:moveTo>
                    <a:pt x="55083" y="0"/>
                  </a:moveTo>
                  <a:lnTo>
                    <a:pt x="1083651" y="0"/>
                  </a:lnTo>
                  <a:cubicBezTo>
                    <a:pt x="1114073" y="0"/>
                    <a:pt x="1138734" y="24662"/>
                    <a:pt x="1138734" y="55083"/>
                  </a:cubicBezTo>
                  <a:lnTo>
                    <a:pt x="1138734" y="397542"/>
                  </a:lnTo>
                  <a:cubicBezTo>
                    <a:pt x="1138734" y="427964"/>
                    <a:pt x="1114073" y="452626"/>
                    <a:pt x="1083651" y="452626"/>
                  </a:cubicBezTo>
                  <a:lnTo>
                    <a:pt x="55083" y="452626"/>
                  </a:lnTo>
                  <a:cubicBezTo>
                    <a:pt x="24662" y="452626"/>
                    <a:pt x="0" y="427964"/>
                    <a:pt x="0" y="397542"/>
                  </a:cubicBezTo>
                  <a:lnTo>
                    <a:pt x="0" y="55083"/>
                  </a:lnTo>
                  <a:cubicBezTo>
                    <a:pt x="0" y="24662"/>
                    <a:pt x="24662" y="0"/>
                    <a:pt x="550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28575" cap="rnd">
              <a:solidFill>
                <a:srgbClr val="084C6E"/>
              </a:solidFill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89786" y="-203899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176"/>
                </a:lnSpc>
                <a:spcBef>
                  <a:spcPct val="0"/>
                </a:spcBef>
              </a:pPr>
              <a:r>
                <a:rPr lang="en-US" sz="3004" spc="204" dirty="0">
                  <a:solidFill>
                    <a:srgbClr val="084C6E"/>
                  </a:solidFill>
                  <a:latin typeface="Open Sauce Bold"/>
                </a:rPr>
                <a:t>КАТЕГОРИЗАЦІЯ АКТИВНОСТЕЙ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6942034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772820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041196" y="3500760"/>
            <a:ext cx="4178318" cy="3504548"/>
            <a:chOff x="19787" y="-203899"/>
            <a:chExt cx="1025846" cy="860425"/>
          </a:xfrm>
        </p:grpSpPr>
        <p:sp>
          <p:nvSpPr>
            <p:cNvPr id="14" name="Freeform 14"/>
            <p:cNvSpPr/>
            <p:nvPr/>
          </p:nvSpPr>
          <p:spPr>
            <a:xfrm>
              <a:off x="19787" y="0"/>
              <a:ext cx="1025846" cy="439220"/>
            </a:xfrm>
            <a:custGeom>
              <a:avLst/>
              <a:gdLst/>
              <a:ahLst/>
              <a:cxnLst/>
              <a:rect l="l" t="t" r="r" b="b"/>
              <a:pathLst>
                <a:path w="1025846" h="439220">
                  <a:moveTo>
                    <a:pt x="61145" y="0"/>
                  </a:moveTo>
                  <a:lnTo>
                    <a:pt x="964701" y="0"/>
                  </a:lnTo>
                  <a:cubicBezTo>
                    <a:pt x="998471" y="0"/>
                    <a:pt x="1025846" y="27376"/>
                    <a:pt x="1025846" y="61145"/>
                  </a:cubicBezTo>
                  <a:lnTo>
                    <a:pt x="1025846" y="378075"/>
                  </a:lnTo>
                  <a:cubicBezTo>
                    <a:pt x="1025846" y="394291"/>
                    <a:pt x="1019404" y="409844"/>
                    <a:pt x="1007937" y="421311"/>
                  </a:cubicBezTo>
                  <a:cubicBezTo>
                    <a:pt x="996470" y="432778"/>
                    <a:pt x="980918" y="439220"/>
                    <a:pt x="964701" y="439220"/>
                  </a:cubicBezTo>
                  <a:lnTo>
                    <a:pt x="61145" y="439220"/>
                  </a:lnTo>
                  <a:cubicBezTo>
                    <a:pt x="27376" y="439220"/>
                    <a:pt x="0" y="411844"/>
                    <a:pt x="0" y="378075"/>
                  </a:cubicBezTo>
                  <a:lnTo>
                    <a:pt x="0" y="61145"/>
                  </a:lnTo>
                  <a:cubicBezTo>
                    <a:pt x="0" y="27376"/>
                    <a:pt x="27376" y="0"/>
                    <a:pt x="6114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28575" cap="rnd">
              <a:solidFill>
                <a:srgbClr val="084C6E"/>
              </a:solidFill>
              <a:round/>
            </a:ln>
          </p:spPr>
          <p:txBody>
            <a:bodyPr/>
            <a:lstStyle/>
            <a:p>
              <a:endParaRPr lang="uk-UA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7809" y="-203899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176"/>
                </a:lnSpc>
                <a:spcBef>
                  <a:spcPct val="0"/>
                </a:spcBef>
              </a:pPr>
              <a:r>
                <a:rPr lang="en-US" sz="3004" spc="204" dirty="0">
                  <a:solidFill>
                    <a:srgbClr val="084C6E"/>
                  </a:solidFill>
                  <a:latin typeface="Open Sauce Bold"/>
                </a:rPr>
                <a:t>НАЛАШТУВАННЯ ПІД СВОЇ ПОТРЕБИ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139373" y="1909312"/>
            <a:ext cx="8895413" cy="139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74"/>
              </a:lnSpc>
              <a:spcBef>
                <a:spcPct val="0"/>
              </a:spcBef>
            </a:pPr>
            <a:r>
              <a:rPr lang="en-US" sz="4395">
                <a:solidFill>
                  <a:srgbClr val="084C6E"/>
                </a:solidFill>
                <a:latin typeface="Codec Pro Bold"/>
              </a:rPr>
              <a:t>ОСНОВНІ ФУНКЦІЇ ТА ВИМОГИ АПЛІКАЦІЇ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4343249" y="1640642"/>
            <a:ext cx="1240428" cy="294111"/>
            <a:chOff x="0" y="0"/>
            <a:chExt cx="1653904" cy="392148"/>
          </a:xfrm>
        </p:grpSpPr>
        <p:grpSp>
          <p:nvGrpSpPr>
            <p:cNvPr id="18" name="Group 18"/>
            <p:cNvGrpSpPr/>
            <p:nvPr/>
          </p:nvGrpSpPr>
          <p:grpSpPr>
            <a:xfrm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0" y="0"/>
              <a:ext cx="392148" cy="392148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42034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772820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267696" y="1773257"/>
            <a:ext cx="11977744" cy="6740486"/>
            <a:chOff x="0" y="0"/>
            <a:chExt cx="3154632" cy="17752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54632" cy="1775272"/>
            </a:xfrm>
            <a:custGeom>
              <a:avLst/>
              <a:gdLst/>
              <a:ahLst/>
              <a:cxnLst/>
              <a:rect l="l" t="t" r="r" b="b"/>
              <a:pathLst>
                <a:path w="3154632" h="1775272">
                  <a:moveTo>
                    <a:pt x="21330" y="0"/>
                  </a:moveTo>
                  <a:lnTo>
                    <a:pt x="3133302" y="0"/>
                  </a:lnTo>
                  <a:cubicBezTo>
                    <a:pt x="3145083" y="0"/>
                    <a:pt x="3154632" y="9550"/>
                    <a:pt x="3154632" y="21330"/>
                  </a:cubicBezTo>
                  <a:lnTo>
                    <a:pt x="3154632" y="1753942"/>
                  </a:lnTo>
                  <a:cubicBezTo>
                    <a:pt x="3154632" y="1759599"/>
                    <a:pt x="3152385" y="1765025"/>
                    <a:pt x="3148385" y="1769025"/>
                  </a:cubicBezTo>
                  <a:cubicBezTo>
                    <a:pt x="3144385" y="1773025"/>
                    <a:pt x="3138959" y="1775272"/>
                    <a:pt x="3133302" y="1775272"/>
                  </a:cubicBezTo>
                  <a:lnTo>
                    <a:pt x="21330" y="1775272"/>
                  </a:lnTo>
                  <a:cubicBezTo>
                    <a:pt x="15673" y="1775272"/>
                    <a:pt x="10247" y="1773025"/>
                    <a:pt x="6247" y="1769025"/>
                  </a:cubicBezTo>
                  <a:cubicBezTo>
                    <a:pt x="2247" y="1765025"/>
                    <a:pt x="0" y="1759599"/>
                    <a:pt x="0" y="1753942"/>
                  </a:cubicBezTo>
                  <a:lnTo>
                    <a:pt x="0" y="21330"/>
                  </a:lnTo>
                  <a:cubicBezTo>
                    <a:pt x="0" y="15673"/>
                    <a:pt x="2247" y="10247"/>
                    <a:pt x="6247" y="6247"/>
                  </a:cubicBezTo>
                  <a:cubicBezTo>
                    <a:pt x="10247" y="2247"/>
                    <a:pt x="15673" y="0"/>
                    <a:pt x="213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" cap="rnd">
              <a:solidFill>
                <a:srgbClr val="084C6E"/>
              </a:solidFill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953048" y="3088386"/>
            <a:ext cx="3254945" cy="3254932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629095" y="3088386"/>
            <a:ext cx="3254945" cy="3254932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100982" y="3088386"/>
            <a:ext cx="3254945" cy="3254932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3439561" y="2196185"/>
            <a:ext cx="1240428" cy="294111"/>
            <a:chOff x="0" y="0"/>
            <a:chExt cx="1653904" cy="392148"/>
          </a:xfrm>
        </p:grpSpPr>
        <p:grpSp>
          <p:nvGrpSpPr>
            <p:cNvPr id="14" name="Group 14"/>
            <p:cNvGrpSpPr/>
            <p:nvPr/>
          </p:nvGrpSpPr>
          <p:grpSpPr>
            <a:xfrm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0"/>
              <a:ext cx="392148" cy="392148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</p:grpSp>
      <p:sp>
        <p:nvSpPr>
          <p:cNvPr id="23" name="TextBox 23"/>
          <p:cNvSpPr txBox="1"/>
          <p:nvPr/>
        </p:nvSpPr>
        <p:spPr>
          <a:xfrm>
            <a:off x="3735108" y="6491322"/>
            <a:ext cx="3893987" cy="58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7"/>
              </a:lnSpc>
            </a:pPr>
            <a:r>
              <a:rPr lang="en-US" sz="3285" spc="-82">
                <a:solidFill>
                  <a:srgbClr val="084C6E"/>
                </a:solidFill>
                <a:latin typeface="Open Sauce Bold"/>
              </a:rPr>
              <a:t>ActiveCollab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414147" y="752810"/>
            <a:ext cx="1139627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61"/>
              </a:lnSpc>
              <a:spcBef>
                <a:spcPct val="0"/>
              </a:spcBef>
            </a:pPr>
            <a:r>
              <a:rPr lang="en-US" sz="5551">
                <a:solidFill>
                  <a:srgbClr val="084C6E"/>
                </a:solidFill>
                <a:latin typeface="Codec Pro Bold"/>
              </a:rPr>
              <a:t>АНАЛІЗ ПОДІБНИХ АПЛІКАЦІЙ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165291" y="6491322"/>
            <a:ext cx="3893987" cy="58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7"/>
              </a:lnSpc>
            </a:pPr>
            <a:r>
              <a:rPr lang="en-US" sz="3285" spc="-82">
                <a:solidFill>
                  <a:srgbClr val="084C6E"/>
                </a:solidFill>
                <a:latin typeface="Open Sauce Bold"/>
              </a:rPr>
              <a:t>ManicTime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884040" y="6491322"/>
            <a:ext cx="3893987" cy="58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7"/>
              </a:lnSpc>
            </a:pPr>
            <a:r>
              <a:rPr lang="en-US" sz="3285" spc="-82">
                <a:solidFill>
                  <a:srgbClr val="084C6E"/>
                </a:solidFill>
                <a:latin typeface="Open Sauce Bold"/>
              </a:rPr>
              <a:t>TimeWriter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173</Words>
  <Application>Microsoft Office PowerPoint</Application>
  <PresentationFormat>Довільний</PresentationFormat>
  <Paragraphs>37</Paragraphs>
  <Slides>14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14</vt:i4>
      </vt:variant>
    </vt:vector>
  </HeadingPairs>
  <TitlesOfParts>
    <vt:vector size="20" baseType="lpstr">
      <vt:lpstr>Calibri</vt:lpstr>
      <vt:lpstr>Arial</vt:lpstr>
      <vt:lpstr>Open Sauce Bold</vt:lpstr>
      <vt:lpstr>Codec Pro Bold</vt:lpstr>
      <vt:lpstr>Open Sauce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 project presentation</dc:title>
  <cp:lastModifiedBy>Гаплик Галина</cp:lastModifiedBy>
  <cp:revision>3</cp:revision>
  <dcterms:created xsi:type="dcterms:W3CDTF">2006-08-16T00:00:00Z</dcterms:created>
  <dcterms:modified xsi:type="dcterms:W3CDTF">2023-09-15T10:37:11Z</dcterms:modified>
  <dc:identifier>DAFucolUnKs</dc:identifier>
</cp:coreProperties>
</file>